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1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buSzPct val="100000"/>
              <a:defRPr sz="4800"/>
            </a:lvl1pPr>
            <a:lvl2pPr algn="ctr" indent="304800">
              <a:buSzPct val="100000"/>
              <a:defRPr sz="4800"/>
            </a:lvl2pPr>
            <a:lvl3pPr algn="ctr" indent="304800">
              <a:buSzPct val="100000"/>
              <a:defRPr sz="4800"/>
            </a:lvl3pPr>
            <a:lvl4pPr algn="ctr" indent="304800">
              <a:buSzPct val="100000"/>
              <a:defRPr sz="4800"/>
            </a:lvl4pPr>
            <a:lvl5pPr algn="ctr" indent="304800">
              <a:buSzPct val="100000"/>
              <a:defRPr sz="4800"/>
            </a:lvl5pPr>
            <a:lvl6pPr algn="ctr" indent="304800">
              <a:buSzPct val="100000"/>
              <a:defRPr sz="4800"/>
            </a:lvl6pPr>
            <a:lvl7pPr algn="ctr" indent="304800">
              <a:buSzPct val="100000"/>
              <a:defRPr sz="4800"/>
            </a:lvl7pPr>
            <a:lvl8pPr algn="ctr" indent="304800">
              <a:buSzPct val="100000"/>
              <a:defRPr sz="4800"/>
            </a:lvl8pPr>
            <a:lvl9pPr algn="ctr" indent="304800"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SzPct val="100000"/>
              <a:defRPr sz="3000"/>
            </a:lvl1pPr>
            <a:lvl2pPr indent="-133350" marL="742950">
              <a:spcBef>
                <a:spcPts val="480"/>
              </a:spcBef>
              <a:buSzPct val="100000"/>
              <a:defRPr sz="2400"/>
            </a:lvl2pPr>
            <a:lvl3pPr indent="-76200" marL="1143000">
              <a:spcBef>
                <a:spcPts val="480"/>
              </a:spcBef>
              <a:buSzPct val="100000"/>
              <a:defRPr sz="2400"/>
            </a:lvl3pPr>
            <a:lvl4pPr indent="-114300" marL="1600200">
              <a:spcBef>
                <a:spcPts val="360"/>
              </a:spcBef>
              <a:buSzPct val="100000"/>
              <a:defRPr sz="1800"/>
            </a:lvl4pPr>
            <a:lvl5pPr indent="-114300" marL="2057400">
              <a:spcBef>
                <a:spcPts val="360"/>
              </a:spcBef>
              <a:buSzPct val="100000"/>
              <a:defRPr sz="1800"/>
            </a:lvl5pPr>
            <a:lvl6pPr indent="-114300" marL="2514600">
              <a:spcBef>
                <a:spcPts val="360"/>
              </a:spcBef>
              <a:buSzPct val="100000"/>
              <a:defRPr sz="1800"/>
            </a:lvl6pPr>
            <a:lvl7pPr indent="-114300" marL="2971800">
              <a:spcBef>
                <a:spcPts val="360"/>
              </a:spcBef>
              <a:buSzPct val="100000"/>
              <a:defRPr sz="1800"/>
            </a:lvl7pPr>
            <a:lvl8pPr indent="-114300" marL="3429000">
              <a:spcBef>
                <a:spcPts val="360"/>
              </a:spcBef>
              <a:buSzPct val="100000"/>
              <a:defRPr sz="1800"/>
            </a:lvl8pPr>
            <a:lvl9pPr indent="-114300" marL="3886200">
              <a:spcBef>
                <a:spcPts val="360"/>
              </a:spcBef>
              <a:buSzPct val="100000"/>
              <a:defRPr sz="18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8.png" Type="http://schemas.openxmlformats.org/officeDocument/2006/relationships/image" Id="rId4"/><Relationship Target="../media/image00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7.jpg" Type="http://schemas.openxmlformats.org/officeDocument/2006/relationships/image" Id="rId4"/><Relationship Target="../media/image05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350775" x="238975"/>
            <a:ext cy="1159799" cx="52359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b="0" lang="nl" i="1">
                <a:latin typeface="Verdana"/>
                <a:ea typeface="Verdana"/>
                <a:cs typeface="Verdana"/>
                <a:sym typeface="Verdana"/>
              </a:rPr>
              <a:t>Thüringen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3882653" x="238975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>
              <a:buNone/>
            </a:pPr>
            <a:r>
              <a:rPr lang="nl"/>
              <a:t>Durch Ülkü &amp; Joep</a:t>
            </a:r>
          </a:p>
        </p:txBody>
      </p:sp>
      <p:pic>
        <p:nvPicPr>
          <p:cNvPr id="25" name="Shape 2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585850" x="5026025"/>
            <a:ext cy="3263900" cx="24130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idx="1" type="body"/>
          </p:nvPr>
        </p:nvSpPr>
        <p:spPr>
          <a:xfrm>
            <a:off y="417050" x="457200"/>
            <a:ext cy="774599" cx="4835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nl"/>
              <a:t>- Hessen</a:t>
            </a:r>
          </a:p>
        </p:txBody>
      </p:sp>
      <p:pic>
        <p:nvPicPr>
          <p:cNvPr id="31" name="Shape 3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91400" x="5573925"/>
            <a:ext cy="4103624" cx="3034975"/>
          </a:xfrm>
          <a:prstGeom prst="rect">
            <a:avLst/>
          </a:prstGeom>
        </p:spPr>
      </p:pic>
      <p:sp>
        <p:nvSpPr>
          <p:cNvPr id="32" name="Shape 32"/>
          <p:cNvSpPr txBox="1"/>
          <p:nvPr/>
        </p:nvSpPr>
        <p:spPr>
          <a:xfrm>
            <a:off y="1074100" x="457200"/>
            <a:ext cy="506399" cx="1798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3000" lang="nl"/>
              <a:t>- Bayern</a:t>
            </a:r>
          </a:p>
        </p:txBody>
      </p:sp>
      <p:sp>
        <p:nvSpPr>
          <p:cNvPr id="33" name="Shape 33"/>
          <p:cNvSpPr txBox="1"/>
          <p:nvPr/>
        </p:nvSpPr>
        <p:spPr>
          <a:xfrm>
            <a:off y="1648100" x="457200"/>
            <a:ext cy="637500" cx="2135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3000" lang="nl"/>
              <a:t>- Sachsen</a:t>
            </a:r>
          </a:p>
        </p:txBody>
      </p:sp>
      <p:sp>
        <p:nvSpPr>
          <p:cNvPr id="34" name="Shape 34"/>
          <p:cNvSpPr txBox="1"/>
          <p:nvPr/>
        </p:nvSpPr>
        <p:spPr>
          <a:xfrm>
            <a:off y="2200600" x="457200"/>
            <a:ext cy="506399" cx="4069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3000" lang="nl"/>
              <a:t>- Sachsen-Anhalt</a:t>
            </a:r>
          </a:p>
          <a:p>
            <a:r>
              <a:t/>
            </a:r>
          </a:p>
        </p:txBody>
      </p:sp>
      <p:sp>
        <p:nvSpPr>
          <p:cNvPr id="35" name="Shape 35"/>
          <p:cNvSpPr txBox="1"/>
          <p:nvPr/>
        </p:nvSpPr>
        <p:spPr>
          <a:xfrm>
            <a:off y="2794450" x="457200"/>
            <a:ext cy="558899" cx="4069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3000" lang="nl"/>
              <a:t>- Niedersachsen</a:t>
            </a:r>
          </a:p>
        </p:txBody>
      </p:sp>
      <p:sp>
        <p:nvSpPr>
          <p:cNvPr id="36" name="Shape 36"/>
          <p:cNvSpPr/>
          <p:nvPr/>
        </p:nvSpPr>
        <p:spPr>
          <a:xfrm>
            <a:off y="2024425" x="6151400"/>
            <a:ext cy="1261500" cx="987599"/>
          </a:xfrm>
          <a:prstGeom prst="flowChartConnector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37" name="Shape 37"/>
          <p:cNvSpPr/>
          <p:nvPr/>
        </p:nvSpPr>
        <p:spPr>
          <a:xfrm>
            <a:off y="2611175" x="6483925"/>
            <a:ext cy="1946099" cx="1851300"/>
          </a:xfrm>
          <a:prstGeom prst="ellipse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38" name="Shape 38"/>
          <p:cNvSpPr/>
          <p:nvPr/>
        </p:nvSpPr>
        <p:spPr>
          <a:xfrm>
            <a:off y="2069500" x="7520550"/>
            <a:ext cy="637500" cx="1173600"/>
          </a:xfrm>
          <a:prstGeom prst="ellipse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39" name="Shape 39"/>
          <p:cNvSpPr/>
          <p:nvPr/>
        </p:nvSpPr>
        <p:spPr>
          <a:xfrm>
            <a:off y="1222450" x="7080500"/>
            <a:ext cy="1300800" cx="850800"/>
          </a:xfrm>
          <a:prstGeom prst="ellipse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40" name="Shape 40"/>
          <p:cNvSpPr/>
          <p:nvPr/>
        </p:nvSpPr>
        <p:spPr>
          <a:xfrm>
            <a:off y="935200" x="5848250"/>
            <a:ext cy="1134300" cx="1593900"/>
          </a:xfrm>
          <a:prstGeom prst="ellipse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idx="1" type="body"/>
          </p:nvPr>
        </p:nvSpPr>
        <p:spPr>
          <a:xfrm>
            <a:off y="1056275" x="457200"/>
            <a:ext cy="706799" cx="2515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nl"/>
              <a:t>± 2 bis 3 Million</a:t>
            </a:r>
          </a:p>
          <a:p>
            <a:r>
              <a:t/>
            </a:r>
          </a:p>
        </p:txBody>
      </p:sp>
      <p:sp>
        <p:nvSpPr>
          <p:cNvPr id="46" name="Shape 46"/>
          <p:cNvSpPr txBox="1"/>
          <p:nvPr/>
        </p:nvSpPr>
        <p:spPr>
          <a:xfrm>
            <a:off y="1699000" x="457200"/>
            <a:ext cy="706799" cx="24155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Thürings</a:t>
            </a:r>
          </a:p>
        </p:txBody>
      </p:sp>
      <p:sp>
        <p:nvSpPr>
          <p:cNvPr id="47" name="Shape 47"/>
          <p:cNvSpPr txBox="1"/>
          <p:nvPr/>
        </p:nvSpPr>
        <p:spPr>
          <a:xfrm>
            <a:off y="1135925" x="5043875"/>
            <a:ext cy="547500" cx="2295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Grö</a:t>
            </a:r>
            <a:r>
              <a:rPr sz="2400" lang="nl">
                <a:solidFill>
                  <a:schemeClr val="dk1"/>
                </a:solidFill>
              </a:rPr>
              <a:t>ßte Städte:</a:t>
            </a:r>
          </a:p>
        </p:txBody>
      </p:sp>
      <p:sp>
        <p:nvSpPr>
          <p:cNvPr id="48" name="Shape 48"/>
          <p:cNvSpPr txBox="1"/>
          <p:nvPr/>
        </p:nvSpPr>
        <p:spPr>
          <a:xfrm>
            <a:off y="1763075" x="5043875"/>
            <a:ext cy="489000" cx="3594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- Erfurt (Norden)</a:t>
            </a:r>
          </a:p>
        </p:txBody>
      </p:sp>
      <p:sp>
        <p:nvSpPr>
          <p:cNvPr id="49" name="Shape 49"/>
          <p:cNvSpPr txBox="1"/>
          <p:nvPr/>
        </p:nvSpPr>
        <p:spPr>
          <a:xfrm>
            <a:off y="2252075" x="5043875"/>
            <a:ext cy="547500" cx="2295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- Gera (Osten)</a:t>
            </a:r>
          </a:p>
        </p:txBody>
      </p:sp>
      <p:sp>
        <p:nvSpPr>
          <p:cNvPr id="50" name="Shape 50"/>
          <p:cNvSpPr txBox="1"/>
          <p:nvPr/>
        </p:nvSpPr>
        <p:spPr>
          <a:xfrm>
            <a:off y="2750675" x="5043875"/>
            <a:ext cy="489000" cx="21320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- Jena (Osten)</a:t>
            </a:r>
          </a:p>
        </p:txBody>
      </p:sp>
      <p:sp>
        <p:nvSpPr>
          <p:cNvPr id="51" name="Shape 51"/>
          <p:cNvSpPr txBox="1"/>
          <p:nvPr/>
        </p:nvSpPr>
        <p:spPr>
          <a:xfrm>
            <a:off y="3239675" x="5043875"/>
            <a:ext cy="547500" cx="3285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- Weimar (Nordosten)</a:t>
            </a:r>
          </a:p>
        </p:txBody>
      </p:sp>
      <p:sp>
        <p:nvSpPr>
          <p:cNvPr id="52" name="Shape 52"/>
          <p:cNvSpPr txBox="1"/>
          <p:nvPr/>
        </p:nvSpPr>
        <p:spPr>
          <a:xfrm>
            <a:off y="1165175" x="5043875"/>
            <a:ext cy="489000" cx="3285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Wichtigste Städte:</a:t>
            </a:r>
          </a:p>
        </p:txBody>
      </p:sp>
      <p:sp>
        <p:nvSpPr>
          <p:cNvPr id="53" name="Shape 53"/>
          <p:cNvSpPr txBox="1"/>
          <p:nvPr/>
        </p:nvSpPr>
        <p:spPr>
          <a:xfrm>
            <a:off y="3738275" x="5043875"/>
            <a:ext cy="547500" cx="2757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- Gotha (Norden)</a:t>
            </a:r>
          </a:p>
        </p:txBody>
      </p:sp>
      <p:sp>
        <p:nvSpPr>
          <p:cNvPr id="54" name="Shape 54"/>
          <p:cNvSpPr txBox="1"/>
          <p:nvPr/>
        </p:nvSpPr>
        <p:spPr>
          <a:xfrm>
            <a:off y="1763075" x="2972987"/>
            <a:ext cy="489000" cx="2085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Hauptstadt →</a:t>
            </a:r>
            <a:r>
              <a:rPr lang="nl"/>
              <a:t> 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y="2252075" x="2796975"/>
            <a:ext cy="371699" cx="17699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>
                <a:solidFill>
                  <a:schemeClr val="dk1"/>
                </a:solidFill>
              </a:rPr>
              <a:t>(± 200.000)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presetID="10" fill="hold" presetSubtype="0" presetClass="exit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60" name="Shape 6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80825" x="4392725"/>
            <a:ext cy="2189025" cx="4408025"/>
          </a:xfrm>
          <a:prstGeom prst="rect">
            <a:avLst/>
          </a:prstGeom>
        </p:spPr>
      </p:pic>
      <p:pic>
        <p:nvPicPr>
          <p:cNvPr id="61" name="Shape 61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52400" x="152400"/>
            <a:ext cy="4649425" cx="40182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presetID="10" fill="hold" presetSubtype="0" presetClass="entr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/>
        </p:nvSpPr>
        <p:spPr>
          <a:xfrm>
            <a:off y="402750" x="864200"/>
            <a:ext cy="671400" cx="3927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800" lang="nl"/>
              <a:t>Sehenswürdigkeiten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y="1233425" x="411150"/>
            <a:ext cy="3381600" cx="69779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buClr>
                <a:srgbClr val="000000"/>
              </a:buClr>
              <a:buSzPct val="100000"/>
              <a:buFont typeface="Arial"/>
              <a:buChar char="●"/>
            </a:pPr>
            <a:r>
              <a:rPr sz="2400" lang="nl">
                <a:solidFill>
                  <a:schemeClr val="dk1"/>
                </a:solidFill>
              </a:rPr>
              <a:t>Geschichtsbücher</a:t>
            </a:r>
          </a:p>
          <a:p>
            <a:pPr rtl="0" lvl="0" indent="-381000" marL="457200">
              <a:buClr>
                <a:srgbClr val="000000"/>
              </a:buClr>
              <a:buSzPct val="100000"/>
              <a:buFont typeface="Arial"/>
              <a:buChar char="●"/>
            </a:pPr>
            <a:r>
              <a:rPr sz="2400" lang="nl">
                <a:solidFill>
                  <a:schemeClr val="dk1"/>
                </a:solidFill>
              </a:rPr>
              <a:t>literarische und architektonisches</a:t>
            </a:r>
          </a:p>
          <a:p>
            <a:pPr rtl="0" lvl="0" indent="-381000" marL="457200">
              <a:buClr>
                <a:srgbClr val="000000"/>
              </a:buClr>
              <a:buSzPct val="100000"/>
              <a:buFont typeface="Arial"/>
              <a:buChar char="●"/>
            </a:pPr>
            <a:r>
              <a:rPr sz="2400" lang="nl">
                <a:solidFill>
                  <a:schemeClr val="dk1"/>
                </a:solidFill>
              </a:rPr>
              <a:t>Kirchen, Klöster, Burgen und Schlösser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72" name="Shape 7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53075" x="5220400"/>
            <a:ext cy="4743450" cx="3552825"/>
          </a:xfrm>
          <a:prstGeom prst="rect">
            <a:avLst/>
          </a:prstGeom>
        </p:spPr>
      </p:pic>
      <p:sp>
        <p:nvSpPr>
          <p:cNvPr id="73" name="Shape 73"/>
          <p:cNvSpPr txBox="1"/>
          <p:nvPr/>
        </p:nvSpPr>
        <p:spPr>
          <a:xfrm>
            <a:off y="679650" x="276900"/>
            <a:ext cy="864300" cx="44727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Die </a:t>
            </a:r>
            <a:r>
              <a:rPr sz="2400" lang="nl">
                <a:solidFill>
                  <a:schemeClr val="dk1"/>
                </a:solidFill>
              </a:rPr>
              <a:t>Mühlhausen</a:t>
            </a:r>
          </a:p>
        </p:txBody>
      </p:sp>
      <p:pic>
        <p:nvPicPr>
          <p:cNvPr id="74" name="Shape 7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764000" x="217652"/>
            <a:ext cy="3232524" cx="4842749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79" name="Shape 7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25275" x="973325"/>
            <a:ext cy="4801374" cx="6896024"/>
          </a:xfrm>
          <a:prstGeom prst="rect">
            <a:avLst/>
          </a:prstGeom>
        </p:spPr>
      </p:pic>
      <p:sp>
        <p:nvSpPr>
          <p:cNvPr id="80" name="Shape 80"/>
          <p:cNvSpPr txBox="1"/>
          <p:nvPr/>
        </p:nvSpPr>
        <p:spPr>
          <a:xfrm>
            <a:off y="268525" x="973325"/>
            <a:ext cy="486600" cx="1938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nl"/>
              <a:t>Burgen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/>
        </p:nvSpPr>
        <p:spPr>
          <a:xfrm>
            <a:off y="1015275" x="453100"/>
            <a:ext cy="2274000" cx="53699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nl"/>
              <a:t>- Freistaat Thüringen</a:t>
            </a:r>
          </a:p>
          <a:p>
            <a:pPr rtl="0" lvl="0">
              <a:buNone/>
            </a:pPr>
            <a:r>
              <a:rPr sz="2400" lang="nl"/>
              <a:t>- 1 Mai 1920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595625" x="3368940"/>
            <a:ext cy="3069750" cx="5650510"/>
          </a:xfrm>
          <a:prstGeom prst="rect">
            <a:avLst/>
          </a:prstGeom>
        </p:spPr>
      </p:pic>
      <p:sp>
        <p:nvSpPr>
          <p:cNvPr id="87" name="Shape 87"/>
          <p:cNvSpPr txBox="1"/>
          <p:nvPr/>
        </p:nvSpPr>
        <p:spPr>
          <a:xfrm>
            <a:off y="237775" x="3003500"/>
            <a:ext cy="488099" cx="4567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b="1" sz="3600" lang="nl"/>
              <a:t>Geschichte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/>
        </p:nvSpPr>
        <p:spPr>
          <a:xfrm>
            <a:off y="695075" x="502575"/>
            <a:ext cy="2250000" cx="43892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Clr>
                <a:srgbClr val="000000"/>
              </a:buClr>
              <a:buSzPct val="45833"/>
              <a:buFont typeface="Arial"/>
              <a:buNone/>
            </a:pPr>
            <a:r>
              <a:rPr sz="2400" lang="nl"/>
              <a:t>Essen und trinken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nl">
                <a:solidFill>
                  <a:schemeClr val="dk1"/>
                </a:solidFill>
              </a:rPr>
              <a:t>- Das Geheimnis in Teig</a:t>
            </a:r>
          </a:p>
          <a:p>
            <a:pPr rtl="0" lvl="0">
              <a:buNone/>
            </a:pPr>
            <a:r>
              <a:rPr sz="2400" lang="nl">
                <a:solidFill>
                  <a:schemeClr val="dk1"/>
                </a:solidFill>
              </a:rPr>
              <a:t>- Familienrezepte</a:t>
            </a:r>
          </a:p>
          <a:p>
            <a:pPr>
              <a:buNone/>
            </a:pPr>
            <a:r>
              <a:rPr sz="2400" lang="nl">
                <a:solidFill>
                  <a:schemeClr val="dk1"/>
                </a:solidFill>
              </a:rPr>
              <a:t>- Kloßmuseum in Heichelheim</a:t>
            </a:r>
          </a:p>
        </p:txBody>
      </p:sp>
      <p:pic>
        <p:nvPicPr>
          <p:cNvPr id="93" name="Shape 9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432810" x="5121638"/>
            <a:ext cy="3302599" cx="3302625"/>
          </a:xfrm>
          <a:prstGeom prst="rect">
            <a:avLst/>
          </a:prstGeom>
        </p:spPr>
      </p:pic>
      <p:sp>
        <p:nvSpPr>
          <p:cNvPr id="94" name="Shape 94"/>
          <p:cNvSpPr txBox="1"/>
          <p:nvPr/>
        </p:nvSpPr>
        <p:spPr>
          <a:xfrm>
            <a:off y="3423400" x="2836050"/>
            <a:ext cy="537000" cx="13929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